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67816-C5C8-4C13-BF40-ED6684020BF8}" type="datetimeFigureOut">
              <a:rPr lang="en-US" smtClean="0"/>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758C7-FDFF-4210-8FAD-DEB6961A6C62}" type="slidenum">
              <a:rPr lang="en-US" smtClean="0"/>
              <a:t>‹#›</a:t>
            </a:fld>
            <a:endParaRPr lang="en-US"/>
          </a:p>
        </p:txBody>
      </p:sp>
    </p:spTree>
    <p:extLst>
      <p:ext uri="{BB962C8B-B14F-4D97-AF65-F5344CB8AC3E}">
        <p14:creationId xmlns:p14="http://schemas.microsoft.com/office/powerpoint/2010/main" val="88948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758C7-FDFF-4210-8FAD-DEB6961A6C62}" type="slidenum">
              <a:rPr lang="en-US" smtClean="0"/>
              <a:t>3</a:t>
            </a:fld>
            <a:endParaRPr lang="en-US"/>
          </a:p>
        </p:txBody>
      </p:sp>
    </p:spTree>
    <p:extLst>
      <p:ext uri="{BB962C8B-B14F-4D97-AF65-F5344CB8AC3E}">
        <p14:creationId xmlns:p14="http://schemas.microsoft.com/office/powerpoint/2010/main" val="19741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758C7-FDFF-4210-8FAD-DEB6961A6C62}" type="slidenum">
              <a:rPr lang="en-US" smtClean="0"/>
              <a:t>4</a:t>
            </a:fld>
            <a:endParaRPr lang="en-US"/>
          </a:p>
        </p:txBody>
      </p:sp>
    </p:spTree>
    <p:extLst>
      <p:ext uri="{BB962C8B-B14F-4D97-AF65-F5344CB8AC3E}">
        <p14:creationId xmlns:p14="http://schemas.microsoft.com/office/powerpoint/2010/main" val="19741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758C7-FDFF-4210-8FAD-DEB6961A6C62}" type="slidenum">
              <a:rPr lang="en-US" smtClean="0"/>
              <a:t>5</a:t>
            </a:fld>
            <a:endParaRPr lang="en-US"/>
          </a:p>
        </p:txBody>
      </p:sp>
    </p:spTree>
    <p:extLst>
      <p:ext uri="{BB962C8B-B14F-4D97-AF65-F5344CB8AC3E}">
        <p14:creationId xmlns:p14="http://schemas.microsoft.com/office/powerpoint/2010/main" val="19741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758C7-FDFF-4210-8FAD-DEB6961A6C62}" type="slidenum">
              <a:rPr lang="en-US" smtClean="0"/>
              <a:t>6</a:t>
            </a:fld>
            <a:endParaRPr lang="en-US"/>
          </a:p>
        </p:txBody>
      </p:sp>
    </p:spTree>
    <p:extLst>
      <p:ext uri="{BB962C8B-B14F-4D97-AF65-F5344CB8AC3E}">
        <p14:creationId xmlns:p14="http://schemas.microsoft.com/office/powerpoint/2010/main" val="19741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BEA3AEC-CAF7-41CC-A557-1D7990D9C86C}" type="datetime1">
              <a:rPr lang="en-US" smtClean="0"/>
              <a:t>5/12/2016</a:t>
            </a:fld>
            <a:endParaRPr lang="en-US"/>
          </a:p>
        </p:txBody>
      </p:sp>
      <p:sp>
        <p:nvSpPr>
          <p:cNvPr id="5" name="Footer Placeholder 4"/>
          <p:cNvSpPr>
            <a:spLocks noGrp="1"/>
          </p:cNvSpPr>
          <p:nvPr>
            <p:ph type="ftr" sz="quarter" idx="11"/>
          </p:nvPr>
        </p:nvSpPr>
        <p:spPr>
          <a:xfrm>
            <a:off x="1447800" y="6356350"/>
            <a:ext cx="6248400" cy="365125"/>
          </a:xfrm>
        </p:spPr>
        <p:txBody>
          <a:bodyPr/>
          <a:lstStyle>
            <a:lvl1pPr>
              <a:defRPr>
                <a:solidFill>
                  <a:schemeClr val="tx1"/>
                </a:solidFill>
              </a:defRPr>
            </a:lvl1pPr>
          </a:lstStyle>
          <a:p>
            <a:r>
              <a:rPr lang="en-US" dirty="0" smtClean="0"/>
              <a:t>From Chemosensory Transduction: The Detection of Odors, Tastes, and Other </a:t>
            </a:r>
            <a:r>
              <a:rPr lang="en-US" dirty="0" err="1" smtClean="0"/>
              <a:t>Chemostimuli</a:t>
            </a:r>
            <a:r>
              <a:rPr lang="en-US" dirty="0" smtClean="0"/>
              <a:t> , Copyright © 2016 Elsevier Inc.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16AC742-6368-45CA-BF68-89A4CBB5E3AF}" type="slidenum">
              <a:rPr lang="en-US" smtClean="0"/>
              <a:pPr/>
              <a:t>‹#›</a:t>
            </a:fld>
            <a:endParaRPr lang="en-US" dirty="0"/>
          </a:p>
        </p:txBody>
      </p:sp>
    </p:spTree>
    <p:extLst>
      <p:ext uri="{BB962C8B-B14F-4D97-AF65-F5344CB8AC3E}">
        <p14:creationId xmlns:p14="http://schemas.microsoft.com/office/powerpoint/2010/main" val="46299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A6A3E-23DB-4026-B59A-66A624A9F933}" type="datetime1">
              <a:rPr lang="en-US" smtClean="0"/>
              <a:t>5/12/2016</a:t>
            </a:fld>
            <a:endParaRPr lang="en-US"/>
          </a:p>
        </p:txBody>
      </p:sp>
      <p:sp>
        <p:nvSpPr>
          <p:cNvPr id="5" name="Footer Placeholder 4"/>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6" name="Slide Number Placeholder 5"/>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301929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B0F90-80DB-42D6-8163-97623F4CD404}" type="datetime1">
              <a:rPr lang="en-US" smtClean="0"/>
              <a:t>5/12/2016</a:t>
            </a:fld>
            <a:endParaRPr lang="en-US"/>
          </a:p>
        </p:txBody>
      </p:sp>
      <p:sp>
        <p:nvSpPr>
          <p:cNvPr id="5" name="Footer Placeholder 4"/>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6" name="Slide Number Placeholder 5"/>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244279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43E0-3B7A-496A-B60C-F710A6DA68C0}" type="datetime1">
              <a:rPr lang="en-US" smtClean="0"/>
              <a:t>5/12/2016</a:t>
            </a:fld>
            <a:endParaRPr lang="en-US"/>
          </a:p>
        </p:txBody>
      </p:sp>
      <p:sp>
        <p:nvSpPr>
          <p:cNvPr id="5" name="Footer Placeholder 4"/>
          <p:cNvSpPr>
            <a:spLocks noGrp="1"/>
          </p:cNvSpPr>
          <p:nvPr>
            <p:ph type="ftr" sz="quarter" idx="11"/>
          </p:nvPr>
        </p:nvSpPr>
        <p:spPr/>
        <p:txBody>
          <a:bodyPr/>
          <a:lstStyle/>
          <a:p>
            <a:r>
              <a:rPr lang="en-US" dirty="0" smtClean="0"/>
              <a:t>From Chemosensory Transduction: The Detection of Odors, Tastes, and Other </a:t>
            </a:r>
            <a:r>
              <a:rPr lang="en-US" dirty="0" err="1" smtClean="0"/>
              <a:t>Chemostimuli</a:t>
            </a:r>
            <a:r>
              <a:rPr lang="en-US" dirty="0" smtClean="0"/>
              <a:t>, Copyright © 2016 Elsevier Inc. All rights reserved.</a:t>
            </a:r>
            <a:endParaRPr lang="en-US" dirty="0"/>
          </a:p>
        </p:txBody>
      </p:sp>
      <p:sp>
        <p:nvSpPr>
          <p:cNvPr id="6" name="Slide Number Placeholder 5"/>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188951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213FC-D8CE-4AF5-A6C2-3E28AF438FB1}" type="datetime1">
              <a:rPr lang="en-US" smtClean="0"/>
              <a:t>5/12/2016</a:t>
            </a:fld>
            <a:endParaRPr lang="en-US"/>
          </a:p>
        </p:txBody>
      </p:sp>
      <p:sp>
        <p:nvSpPr>
          <p:cNvPr id="5" name="Footer Placeholder 4"/>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6" name="Slide Number Placeholder 5"/>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27931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896984-F554-4C3C-A505-347D49DB27B5}" type="datetime1">
              <a:rPr lang="en-US" smtClean="0"/>
              <a:t>5/12/2016</a:t>
            </a:fld>
            <a:endParaRPr lang="en-US"/>
          </a:p>
        </p:txBody>
      </p:sp>
      <p:sp>
        <p:nvSpPr>
          <p:cNvPr id="6" name="Footer Placeholder 5"/>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7" name="Slide Number Placeholder 6"/>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386627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8C5FD-F87C-4A1F-9CB3-E3318126A460}" type="datetime1">
              <a:rPr lang="en-US" smtClean="0"/>
              <a:t>5/12/2016</a:t>
            </a:fld>
            <a:endParaRPr lang="en-US"/>
          </a:p>
        </p:txBody>
      </p:sp>
      <p:sp>
        <p:nvSpPr>
          <p:cNvPr id="8" name="Footer Placeholder 7"/>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9" name="Slide Number Placeholder 8"/>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68875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CA140-4EF5-4B0B-AAE4-AF0CE05A1A56}" type="datetime1">
              <a:rPr lang="en-US" smtClean="0"/>
              <a:t>5/12/2016</a:t>
            </a:fld>
            <a:endParaRPr lang="en-US"/>
          </a:p>
        </p:txBody>
      </p:sp>
      <p:sp>
        <p:nvSpPr>
          <p:cNvPr id="4" name="Footer Placeholder 3"/>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5" name="Slide Number Placeholder 4"/>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230202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80DB4-565E-497D-B321-DFE542FAB47E}" type="datetime1">
              <a:rPr lang="en-US" smtClean="0"/>
              <a:t>5/12/2016</a:t>
            </a:fld>
            <a:endParaRPr lang="en-US"/>
          </a:p>
        </p:txBody>
      </p:sp>
      <p:sp>
        <p:nvSpPr>
          <p:cNvPr id="3" name="Footer Placeholder 2"/>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4" name="Slide Number Placeholder 3"/>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352655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3D861-94A8-4776-8B3A-C71C02216574}" type="datetime1">
              <a:rPr lang="en-US" smtClean="0"/>
              <a:t>5/12/2016</a:t>
            </a:fld>
            <a:endParaRPr lang="en-US"/>
          </a:p>
        </p:txBody>
      </p:sp>
      <p:sp>
        <p:nvSpPr>
          <p:cNvPr id="6" name="Footer Placeholder 5"/>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7" name="Slide Number Placeholder 6"/>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325653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D6A4A-0CA4-4E3E-9A9B-5139FCECE1CC}" type="datetime1">
              <a:rPr lang="en-US" smtClean="0"/>
              <a:t>5/12/2016</a:t>
            </a:fld>
            <a:endParaRPr lang="en-US"/>
          </a:p>
        </p:txBody>
      </p:sp>
      <p:sp>
        <p:nvSpPr>
          <p:cNvPr id="6" name="Footer Placeholder 5"/>
          <p:cNvSpPr>
            <a:spLocks noGrp="1"/>
          </p:cNvSpPr>
          <p:nvPr>
            <p:ph type="ftr" sz="quarter" idx="11"/>
          </p:nvPr>
        </p:nvSpPr>
        <p:spPr/>
        <p:txBody>
          <a:bodyPr/>
          <a:lstStyle/>
          <a:p>
            <a:r>
              <a:rPr lang="en-US" smtClean="0"/>
              <a:t>From Chemosensory Transduction: The Detection of Odors, Tastes, and Other Chemostimuli , Copyright © 2016 Elsevier Inc. All rights reserved.</a:t>
            </a:r>
            <a:endParaRPr lang="en-US"/>
          </a:p>
        </p:txBody>
      </p:sp>
      <p:sp>
        <p:nvSpPr>
          <p:cNvPr id="7" name="Slide Number Placeholder 6"/>
          <p:cNvSpPr>
            <a:spLocks noGrp="1"/>
          </p:cNvSpPr>
          <p:nvPr>
            <p:ph type="sldNum" sz="quarter" idx="12"/>
          </p:nvPr>
        </p:nvSpPr>
        <p:spPr/>
        <p:txBody>
          <a:bodyPr/>
          <a:lstStyle/>
          <a:p>
            <a:fld id="{116AC742-6368-45CA-BF68-89A4CBB5E3AF}" type="slidenum">
              <a:rPr lang="en-US" smtClean="0"/>
              <a:t>‹#›</a:t>
            </a:fld>
            <a:endParaRPr lang="en-US"/>
          </a:p>
        </p:txBody>
      </p:sp>
    </p:spTree>
    <p:extLst>
      <p:ext uri="{BB962C8B-B14F-4D97-AF65-F5344CB8AC3E}">
        <p14:creationId xmlns:p14="http://schemas.microsoft.com/office/powerpoint/2010/main" val="212274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6AA0-AC46-4ADA-B1EC-AAE253B82D30}" type="datetime1">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From Chemosensory Transduction: The Detection of Odors, Tastes, and Other Chemostimuli , Copyright © 2016 Elsevier Inc.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AC742-6368-45CA-BF68-89A4CBB5E3AF}" type="slidenum">
              <a:rPr lang="en-US" smtClean="0"/>
              <a:t>‹#›</a:t>
            </a:fld>
            <a:endParaRPr lang="en-US"/>
          </a:p>
        </p:txBody>
      </p:sp>
    </p:spTree>
    <p:extLst>
      <p:ext uri="{BB962C8B-B14F-4D97-AF65-F5344CB8AC3E}">
        <p14:creationId xmlns:p14="http://schemas.microsoft.com/office/powerpoint/2010/main" val="197319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1375"/>
            <a:ext cx="7772400" cy="1470025"/>
          </a:xfrm>
        </p:spPr>
        <p:txBody>
          <a:bodyPr/>
          <a:lstStyle/>
          <a:p>
            <a:r>
              <a:rPr lang="en-US" dirty="0" smtClean="0"/>
              <a:t>Chapter </a:t>
            </a:r>
            <a:r>
              <a:rPr lang="en-US" dirty="0" smtClean="0"/>
              <a:t>05</a:t>
            </a:r>
            <a:endParaRPr lang="en-US" dirty="0"/>
          </a:p>
        </p:txBody>
      </p:sp>
    </p:spTree>
    <p:extLst>
      <p:ext uri="{BB962C8B-B14F-4D97-AF65-F5344CB8AC3E}">
        <p14:creationId xmlns:p14="http://schemas.microsoft.com/office/powerpoint/2010/main" val="11864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895671"/>
            <a:ext cx="8686800" cy="1200329"/>
          </a:xfrm>
          <a:prstGeom prst="rect">
            <a:avLst/>
          </a:prstGeom>
        </p:spPr>
        <p:txBody>
          <a:bodyPr wrap="square">
            <a:spAutoFit/>
          </a:bodyPr>
          <a:lstStyle/>
          <a:p>
            <a:r>
              <a:rPr lang="en-US" sz="1200" b="1" dirty="0"/>
              <a:t>Figure 1 </a:t>
            </a:r>
            <a:r>
              <a:rPr lang="en-US" sz="1200" dirty="0"/>
              <a:t>The stress response and development of </a:t>
            </a:r>
            <a:r>
              <a:rPr lang="en-US" sz="1200" dirty="0" err="1"/>
              <a:t>allostatic</a:t>
            </a:r>
            <a:r>
              <a:rPr lang="en-US" sz="1200" dirty="0"/>
              <a:t> load. The perception of stress is influenced by one's experiences, genetics, and behavior, and the social and physical environment provides the stressors that require adaptation via epigenetic processes. When the brain perceives an experience as stressful, physiologic and behavioral responses are initiated, leading to </a:t>
            </a:r>
            <a:r>
              <a:rPr lang="en-US" sz="1200" dirty="0" err="1"/>
              <a:t>allostasis</a:t>
            </a:r>
            <a:r>
              <a:rPr lang="en-US" sz="1200" dirty="0"/>
              <a:t> and adaptation. Over time, </a:t>
            </a:r>
            <a:r>
              <a:rPr lang="en-US" sz="1200" dirty="0" err="1"/>
              <a:t>allostatic</a:t>
            </a:r>
            <a:r>
              <a:rPr lang="en-US" sz="1200" dirty="0"/>
              <a:t> load can accumulate, and the overexposure to mediators of neural, endocrine, and immune stress can have adverse effects on various organ systems, including the brain, leading to disease.</a:t>
            </a:r>
          </a:p>
          <a:p>
            <a:r>
              <a:rPr lang="en-US" sz="1200" i="1" dirty="0"/>
              <a:t>From Ref.</a:t>
            </a:r>
            <a:r>
              <a:rPr lang="en-US" sz="1200" dirty="0"/>
              <a:t> </a:t>
            </a:r>
            <a:r>
              <a:rPr lang="en-US" sz="1200" i="1" dirty="0"/>
              <a:t>1</a:t>
            </a:r>
            <a:r>
              <a:rPr lang="en-US" sz="1200" dirty="0"/>
              <a:t> </a:t>
            </a:r>
            <a:r>
              <a:rPr lang="en-US" sz="1200" i="1" dirty="0"/>
              <a:t>by permission.</a:t>
            </a:r>
            <a:endParaRPr lang="en-US" sz="1200" dirty="0"/>
          </a:p>
        </p:txBody>
      </p:sp>
      <p:sp>
        <p:nvSpPr>
          <p:cNvPr id="5" name="Footer Placeholder 4"/>
          <p:cNvSpPr>
            <a:spLocks noGrp="1"/>
          </p:cNvSpPr>
          <p:nvPr>
            <p:ph type="ftr" sz="quarter" idx="11"/>
          </p:nvPr>
        </p:nvSpPr>
        <p:spPr>
          <a:xfrm>
            <a:off x="1295400" y="6324600"/>
            <a:ext cx="6553200" cy="365125"/>
          </a:xfrm>
        </p:spPr>
        <p:txBody>
          <a:bodyPr/>
          <a:lstStyle/>
          <a:p>
            <a:r>
              <a:rPr lang="en-US" sz="1000" dirty="0">
                <a:solidFill>
                  <a:schemeClr val="tx1"/>
                </a:solidFill>
              </a:rPr>
              <a:t>From Stress:  Concepts, Cognition, Emotion, and </a:t>
            </a:r>
            <a:r>
              <a:rPr lang="en-US" sz="1000" dirty="0" smtClean="0">
                <a:solidFill>
                  <a:schemeClr val="tx1"/>
                </a:solidFill>
              </a:rPr>
              <a:t>Behavior</a:t>
            </a:r>
            <a:r>
              <a:rPr lang="en-US" sz="1000" i="1" dirty="0">
                <a:solidFill>
                  <a:schemeClr val="tx1"/>
                </a:solidFill>
              </a:rPr>
              <a:t>,</a:t>
            </a:r>
          </a:p>
          <a:p>
            <a:r>
              <a:rPr lang="en-US" sz="1000" dirty="0" smtClean="0">
                <a:solidFill>
                  <a:schemeClr val="tx1"/>
                </a:solidFill>
              </a:rPr>
              <a:t>Copyright </a:t>
            </a:r>
            <a:r>
              <a:rPr lang="en-US" sz="1000" dirty="0">
                <a:solidFill>
                  <a:schemeClr val="tx1"/>
                </a:solidFill>
              </a:rPr>
              <a:t>© 2016 Elsevier Inc. All rights reserved.</a:t>
            </a:r>
          </a:p>
        </p:txBody>
      </p:sp>
      <p:sp>
        <p:nvSpPr>
          <p:cNvPr id="6" name="Slide Number Placeholder 5"/>
          <p:cNvSpPr>
            <a:spLocks noGrp="1"/>
          </p:cNvSpPr>
          <p:nvPr>
            <p:ph type="sldNum" sz="quarter" idx="12"/>
          </p:nvPr>
        </p:nvSpPr>
        <p:spPr/>
        <p:txBody>
          <a:bodyPr/>
          <a:lstStyle/>
          <a:p>
            <a:fld id="{116AC742-6368-45CA-BF68-89A4CBB5E3AF}" type="slidenum">
              <a:rPr lang="en-US" smtClean="0"/>
              <a:t>2</a:t>
            </a:fld>
            <a:endParaRPr lang="en-US" dirty="0"/>
          </a:p>
        </p:txBody>
      </p:sp>
      <p:pic>
        <p:nvPicPr>
          <p:cNvPr id="2050" name="Picture 2" descr="W:\Projects\Active\Thapasya\2016\S&amp;T\Companion\Fink_COMP_SITE\JPG\Chapter05\f05-01-97801280095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 y="843918"/>
            <a:ext cx="7600950" cy="32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4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953000"/>
            <a:ext cx="8991600" cy="1200329"/>
          </a:xfrm>
          <a:prstGeom prst="rect">
            <a:avLst/>
          </a:prstGeom>
        </p:spPr>
        <p:txBody>
          <a:bodyPr wrap="square">
            <a:spAutoFit/>
          </a:bodyPr>
          <a:lstStyle/>
          <a:p>
            <a:r>
              <a:rPr lang="en-US" sz="1200" b="1" dirty="0"/>
              <a:t>Figure 2 </a:t>
            </a:r>
            <a:r>
              <a:rPr lang="en-US" sz="1200" dirty="0"/>
              <a:t>Three types of </a:t>
            </a:r>
            <a:r>
              <a:rPr lang="en-US" sz="1200" dirty="0" err="1"/>
              <a:t>allostatic</a:t>
            </a:r>
            <a:r>
              <a:rPr lang="en-US" sz="1200" dirty="0"/>
              <a:t> load. The top panel illustrates the normal </a:t>
            </a:r>
            <a:r>
              <a:rPr lang="en-US" sz="1200" dirty="0" err="1"/>
              <a:t>allostatic</a:t>
            </a:r>
            <a:r>
              <a:rPr lang="en-US" sz="1200" dirty="0"/>
              <a:t> response, in which a response is initiated by a stressor, sustained for an appropriate interval, and then turned off. The remaining panels illustrate four conditions that lead to </a:t>
            </a:r>
            <a:r>
              <a:rPr lang="en-US" sz="1200" dirty="0" err="1"/>
              <a:t>allostatic</a:t>
            </a:r>
            <a:r>
              <a:rPr lang="en-US" sz="1200" dirty="0"/>
              <a:t> load: repeated “hits” from multiple stressors; lack of adaptation; prolonged response due to delayed shutdown; and inadequate response that leads to compensatory hyperactivity of other mediators (e.g., inadequate secretion of glucocorticoids, resulting in increased concentrations of cytokines that are normally </a:t>
            </a:r>
            <a:r>
              <a:rPr lang="en-US" sz="1200" dirty="0" err="1"/>
              <a:t>counterregulated</a:t>
            </a:r>
            <a:r>
              <a:rPr lang="en-US" sz="1200" dirty="0"/>
              <a:t> by glucocorticoids).</a:t>
            </a:r>
          </a:p>
          <a:p>
            <a:r>
              <a:rPr lang="en-US" sz="1200" i="1" dirty="0"/>
              <a:t>From Ref.</a:t>
            </a:r>
            <a:r>
              <a:rPr lang="en-US" sz="1200" dirty="0"/>
              <a:t> </a:t>
            </a:r>
            <a:r>
              <a:rPr lang="en-US" sz="1200" i="1" dirty="0"/>
              <a:t>1</a:t>
            </a:r>
            <a:r>
              <a:rPr lang="en-US" sz="1200" dirty="0"/>
              <a:t> </a:t>
            </a:r>
            <a:r>
              <a:rPr lang="en-US" sz="1200" i="1" dirty="0"/>
              <a:t>by permission.</a:t>
            </a:r>
            <a:endParaRPr lang="en-US" sz="1200" dirty="0"/>
          </a:p>
        </p:txBody>
      </p:sp>
      <p:sp>
        <p:nvSpPr>
          <p:cNvPr id="5" name="Footer Placeholder 4"/>
          <p:cNvSpPr>
            <a:spLocks noGrp="1"/>
          </p:cNvSpPr>
          <p:nvPr>
            <p:ph type="ftr" sz="quarter" idx="11"/>
          </p:nvPr>
        </p:nvSpPr>
        <p:spPr>
          <a:xfrm>
            <a:off x="1981200" y="6248400"/>
            <a:ext cx="5181600" cy="365125"/>
          </a:xfrm>
        </p:spPr>
        <p:txBody>
          <a:bodyPr/>
          <a:lstStyle/>
          <a:p>
            <a:r>
              <a:rPr lang="en-US" sz="1000" dirty="0">
                <a:solidFill>
                  <a:schemeClr val="tx1"/>
                </a:solidFill>
              </a:rPr>
              <a:t>From Stress:  Concepts, Cognition, Emotion, and Behavior</a:t>
            </a:r>
            <a:r>
              <a:rPr lang="en-US" sz="1000" i="1" dirty="0">
                <a:solidFill>
                  <a:schemeClr val="tx1"/>
                </a:solidFill>
              </a:rPr>
              <a:t>,</a:t>
            </a:r>
          </a:p>
          <a:p>
            <a:r>
              <a:rPr lang="en-US" sz="1000" dirty="0">
                <a:solidFill>
                  <a:schemeClr val="tx1"/>
                </a:solidFill>
              </a:rPr>
              <a:t>Copyright © 2016 Elsevier Inc. All rights reserved.</a:t>
            </a:r>
          </a:p>
        </p:txBody>
      </p:sp>
      <p:sp>
        <p:nvSpPr>
          <p:cNvPr id="6" name="Slide Number Placeholder 5"/>
          <p:cNvSpPr>
            <a:spLocks noGrp="1"/>
          </p:cNvSpPr>
          <p:nvPr>
            <p:ph type="sldNum" sz="quarter" idx="12"/>
          </p:nvPr>
        </p:nvSpPr>
        <p:spPr/>
        <p:txBody>
          <a:bodyPr/>
          <a:lstStyle/>
          <a:p>
            <a:fld id="{116AC742-6368-45CA-BF68-89A4CBB5E3AF}" type="slidenum">
              <a:rPr lang="en-US" smtClean="0"/>
              <a:t>3</a:t>
            </a:fld>
            <a:endParaRPr lang="en-US" dirty="0"/>
          </a:p>
        </p:txBody>
      </p:sp>
      <p:pic>
        <p:nvPicPr>
          <p:cNvPr id="1032" name="Picture 8" descr="W:\Projects\Active\Thapasya\2016\S&amp;T\Companion\Fink_COMP_SITE\JPG\Chapter05\f05-02-9780128009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372" y="257236"/>
            <a:ext cx="3723428" cy="445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5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232737"/>
            <a:ext cx="8991600" cy="1015663"/>
          </a:xfrm>
          <a:prstGeom prst="rect">
            <a:avLst/>
          </a:prstGeom>
        </p:spPr>
        <p:txBody>
          <a:bodyPr wrap="square">
            <a:spAutoFit/>
          </a:bodyPr>
          <a:lstStyle/>
          <a:p>
            <a:r>
              <a:rPr lang="en-US" sz="1200" b="1" dirty="0"/>
              <a:t>Figure </a:t>
            </a:r>
            <a:r>
              <a:rPr lang="en-US" sz="1200" b="1" dirty="0" smtClean="0"/>
              <a:t>3 </a:t>
            </a:r>
            <a:r>
              <a:rPr lang="en-US" sz="1200" dirty="0"/>
              <a:t>Nonlinear network of mediators of </a:t>
            </a:r>
            <a:r>
              <a:rPr lang="en-US" sz="1200" dirty="0" err="1"/>
              <a:t>allostasis</a:t>
            </a:r>
            <a:r>
              <a:rPr lang="en-US" sz="1200" dirty="0"/>
              <a:t> involved in the stress response. Arrows indicate that each system regulates the others in a reciprocal manner, creating a nonlinear network. Moreover, there are multiple pathways for regulation—e.g., inflammatory cytokine production is negatively regulated via anti-inflammatory cytokines as well as via parasympathetic and glucocorticoid pathways, whereas sympathetic activity increases inflammatory cytokine production. Parasympathetic activity, in turn, restrains sympathetic activity.</a:t>
            </a:r>
          </a:p>
          <a:p>
            <a:r>
              <a:rPr lang="en-US" sz="1200" i="1" dirty="0"/>
              <a:t>From Ref.</a:t>
            </a:r>
            <a:r>
              <a:rPr lang="en-US" sz="1200" dirty="0"/>
              <a:t> </a:t>
            </a:r>
            <a:r>
              <a:rPr lang="en-US" sz="1200" i="1" dirty="0"/>
              <a:t>12</a:t>
            </a:r>
            <a:r>
              <a:rPr lang="en-US" sz="1200" dirty="0"/>
              <a:t> </a:t>
            </a:r>
            <a:r>
              <a:rPr lang="en-US" sz="1200" i="1" dirty="0"/>
              <a:t>by permission.</a:t>
            </a:r>
            <a:endParaRPr lang="en-US" sz="1200" dirty="0"/>
          </a:p>
        </p:txBody>
      </p:sp>
      <p:sp>
        <p:nvSpPr>
          <p:cNvPr id="5" name="Footer Placeholder 4"/>
          <p:cNvSpPr>
            <a:spLocks noGrp="1"/>
          </p:cNvSpPr>
          <p:nvPr>
            <p:ph type="ftr" sz="quarter" idx="11"/>
          </p:nvPr>
        </p:nvSpPr>
        <p:spPr>
          <a:xfrm>
            <a:off x="1981200" y="6416675"/>
            <a:ext cx="5181600" cy="365125"/>
          </a:xfrm>
        </p:spPr>
        <p:txBody>
          <a:bodyPr/>
          <a:lstStyle/>
          <a:p>
            <a:r>
              <a:rPr lang="en-US" sz="1000" dirty="0">
                <a:solidFill>
                  <a:schemeClr val="tx1"/>
                </a:solidFill>
              </a:rPr>
              <a:t>From Stress:  Concepts, Cognition, Emotion, and Behavior</a:t>
            </a:r>
            <a:r>
              <a:rPr lang="en-US" sz="1000" i="1" dirty="0">
                <a:solidFill>
                  <a:schemeClr val="tx1"/>
                </a:solidFill>
              </a:rPr>
              <a:t>,</a:t>
            </a:r>
          </a:p>
          <a:p>
            <a:r>
              <a:rPr lang="en-US" sz="1000" dirty="0">
                <a:solidFill>
                  <a:schemeClr val="tx1"/>
                </a:solidFill>
              </a:rPr>
              <a:t>Copyright © 2016 Elsevier Inc. All rights reserved.</a:t>
            </a:r>
          </a:p>
        </p:txBody>
      </p:sp>
      <p:sp>
        <p:nvSpPr>
          <p:cNvPr id="6" name="Slide Number Placeholder 5"/>
          <p:cNvSpPr>
            <a:spLocks noGrp="1"/>
          </p:cNvSpPr>
          <p:nvPr>
            <p:ph type="sldNum" sz="quarter" idx="12"/>
          </p:nvPr>
        </p:nvSpPr>
        <p:spPr/>
        <p:txBody>
          <a:bodyPr/>
          <a:lstStyle/>
          <a:p>
            <a:fld id="{116AC742-6368-45CA-BF68-89A4CBB5E3AF}" type="slidenum">
              <a:rPr lang="en-US" smtClean="0"/>
              <a:t>4</a:t>
            </a:fld>
            <a:endParaRPr lang="en-US" dirty="0"/>
          </a:p>
        </p:txBody>
      </p:sp>
      <p:pic>
        <p:nvPicPr>
          <p:cNvPr id="3074" name="Picture 2" descr="W:\Projects\Active\Thapasya\2016\S&amp;T\Companion\Fink_COMP_SITE\JPG\Chapter05\f05-03-9780128009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019" y="775012"/>
            <a:ext cx="7229962" cy="37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3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49669"/>
            <a:ext cx="8991600" cy="646331"/>
          </a:xfrm>
          <a:prstGeom prst="rect">
            <a:avLst/>
          </a:prstGeom>
        </p:spPr>
        <p:txBody>
          <a:bodyPr wrap="square">
            <a:spAutoFit/>
          </a:bodyPr>
          <a:lstStyle/>
          <a:p>
            <a:r>
              <a:rPr lang="en-US" sz="1200" b="1" dirty="0"/>
              <a:t>Figure </a:t>
            </a:r>
            <a:r>
              <a:rPr lang="en-US" sz="1200" b="1" dirty="0" smtClean="0"/>
              <a:t>4 </a:t>
            </a:r>
            <a:r>
              <a:rPr lang="en-US" sz="1200" dirty="0"/>
              <a:t>Three brain regions that undergo remodeling of dendrites and synapses. The hippocampus, amygdala, and prefrontal cortex communicate with each other and mediate cognitive function, fear, aggression and self-regulation, as well as turning on and off the autonomic and HPA response to stressors</a:t>
            </a:r>
            <a:r>
              <a:rPr lang="en-US" sz="1200" dirty="0" smtClean="0"/>
              <a:t>.</a:t>
            </a:r>
            <a:endParaRPr lang="en-US" sz="1200" dirty="0"/>
          </a:p>
        </p:txBody>
      </p:sp>
      <p:sp>
        <p:nvSpPr>
          <p:cNvPr id="5" name="Footer Placeholder 4"/>
          <p:cNvSpPr>
            <a:spLocks noGrp="1"/>
          </p:cNvSpPr>
          <p:nvPr>
            <p:ph type="ftr" sz="quarter" idx="11"/>
          </p:nvPr>
        </p:nvSpPr>
        <p:spPr>
          <a:xfrm>
            <a:off x="1981200" y="6248400"/>
            <a:ext cx="5181600" cy="365125"/>
          </a:xfrm>
        </p:spPr>
        <p:txBody>
          <a:bodyPr/>
          <a:lstStyle/>
          <a:p>
            <a:r>
              <a:rPr lang="en-US" sz="1000" dirty="0">
                <a:solidFill>
                  <a:schemeClr val="tx1"/>
                </a:solidFill>
              </a:rPr>
              <a:t>From Stress:  Concepts, Cognition, Emotion, and Behavior</a:t>
            </a:r>
            <a:r>
              <a:rPr lang="en-US" sz="1000" i="1" dirty="0">
                <a:solidFill>
                  <a:schemeClr val="tx1"/>
                </a:solidFill>
              </a:rPr>
              <a:t>,</a:t>
            </a:r>
          </a:p>
          <a:p>
            <a:r>
              <a:rPr lang="en-US" sz="1000" dirty="0">
                <a:solidFill>
                  <a:schemeClr val="tx1"/>
                </a:solidFill>
              </a:rPr>
              <a:t>Copyright © 2016 Elsevier Inc. All rights reserved.</a:t>
            </a:r>
          </a:p>
        </p:txBody>
      </p:sp>
      <p:sp>
        <p:nvSpPr>
          <p:cNvPr id="6" name="Slide Number Placeholder 5"/>
          <p:cNvSpPr>
            <a:spLocks noGrp="1"/>
          </p:cNvSpPr>
          <p:nvPr>
            <p:ph type="sldNum" sz="quarter" idx="12"/>
          </p:nvPr>
        </p:nvSpPr>
        <p:spPr/>
        <p:txBody>
          <a:bodyPr/>
          <a:lstStyle/>
          <a:p>
            <a:fld id="{116AC742-6368-45CA-BF68-89A4CBB5E3AF}" type="slidenum">
              <a:rPr lang="en-US" smtClean="0"/>
              <a:t>5</a:t>
            </a:fld>
            <a:endParaRPr lang="en-US" dirty="0"/>
          </a:p>
        </p:txBody>
      </p:sp>
      <p:pic>
        <p:nvPicPr>
          <p:cNvPr id="4098" name="Picture 2" descr="W:\Projects\Active\Thapasya\2016\S&amp;T\Companion\Fink_COMP_SITE\JPG\Chapter05\f05-04-9780128009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8865"/>
            <a:ext cx="6096000" cy="409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2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334000"/>
            <a:ext cx="8991600" cy="646331"/>
          </a:xfrm>
          <a:prstGeom prst="rect">
            <a:avLst/>
          </a:prstGeom>
        </p:spPr>
        <p:txBody>
          <a:bodyPr wrap="square">
            <a:spAutoFit/>
          </a:bodyPr>
          <a:lstStyle/>
          <a:p>
            <a:r>
              <a:rPr lang="en-US" sz="1200" b="1" dirty="0"/>
              <a:t>Figure </a:t>
            </a:r>
            <a:r>
              <a:rPr lang="en-US" sz="1200" b="1" dirty="0" smtClean="0"/>
              <a:t>5 </a:t>
            </a:r>
            <a:r>
              <a:rPr lang="en-US" sz="1200" dirty="0"/>
              <a:t>“Epigenetics” in its present definition refers to mechanisms for regulation of gene expression that do not change the genetic code.</a:t>
            </a:r>
            <a:r>
              <a:rPr lang="en-US" sz="1200" baseline="30000" dirty="0"/>
              <a:t>10</a:t>
            </a:r>
            <a:r>
              <a:rPr lang="en-US" sz="1200" dirty="0"/>
              <a:t> Transposons and retrotransposons are somewhat of an exception in that pieces of DNA are removed and inserted into other locations “jumping genes.”</a:t>
            </a:r>
            <a:r>
              <a:rPr lang="en-US" sz="1200" baseline="30000" dirty="0" smtClean="0"/>
              <a:t>105</a:t>
            </a:r>
            <a:endParaRPr lang="en-US" sz="1200" dirty="0"/>
          </a:p>
        </p:txBody>
      </p:sp>
      <p:sp>
        <p:nvSpPr>
          <p:cNvPr id="5" name="Footer Placeholder 4"/>
          <p:cNvSpPr>
            <a:spLocks noGrp="1"/>
          </p:cNvSpPr>
          <p:nvPr>
            <p:ph type="ftr" sz="quarter" idx="11"/>
          </p:nvPr>
        </p:nvSpPr>
        <p:spPr>
          <a:xfrm>
            <a:off x="1981200" y="6172200"/>
            <a:ext cx="5181600" cy="365125"/>
          </a:xfrm>
        </p:spPr>
        <p:txBody>
          <a:bodyPr/>
          <a:lstStyle/>
          <a:p>
            <a:r>
              <a:rPr lang="en-US" sz="1000" dirty="0">
                <a:solidFill>
                  <a:schemeClr val="tx1"/>
                </a:solidFill>
              </a:rPr>
              <a:t>From Stress:  Concepts, Cognition, Emotion, and Behavior</a:t>
            </a:r>
            <a:r>
              <a:rPr lang="en-US" sz="1000" i="1" dirty="0">
                <a:solidFill>
                  <a:schemeClr val="tx1"/>
                </a:solidFill>
              </a:rPr>
              <a:t>,</a:t>
            </a:r>
          </a:p>
          <a:p>
            <a:r>
              <a:rPr lang="en-US" sz="1000" dirty="0">
                <a:solidFill>
                  <a:schemeClr val="tx1"/>
                </a:solidFill>
              </a:rPr>
              <a:t>Copyright © 2016 Elsevier Inc. All rights reserved.</a:t>
            </a:r>
          </a:p>
        </p:txBody>
      </p:sp>
      <p:sp>
        <p:nvSpPr>
          <p:cNvPr id="6" name="Slide Number Placeholder 5"/>
          <p:cNvSpPr>
            <a:spLocks noGrp="1"/>
          </p:cNvSpPr>
          <p:nvPr>
            <p:ph type="sldNum" sz="quarter" idx="12"/>
          </p:nvPr>
        </p:nvSpPr>
        <p:spPr/>
        <p:txBody>
          <a:bodyPr/>
          <a:lstStyle/>
          <a:p>
            <a:fld id="{116AC742-6368-45CA-BF68-89A4CBB5E3AF}" type="slidenum">
              <a:rPr lang="en-US" smtClean="0"/>
              <a:t>6</a:t>
            </a:fld>
            <a:endParaRPr lang="en-US" dirty="0"/>
          </a:p>
        </p:txBody>
      </p:sp>
      <p:pic>
        <p:nvPicPr>
          <p:cNvPr id="5122" name="Picture 2" descr="W:\Projects\Active\Thapasya\2016\S&amp;T\Companion\Fink_COMP_SITE\JPG\Chapter05\f05-05-9780128009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932054" cy="452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29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126</Words>
  <Application>Microsoft Office PowerPoint</Application>
  <PresentationFormat>On-screen Show (4:3)</PresentationFormat>
  <Paragraphs>28</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Chapter 05</vt:lpstr>
      <vt:lpstr>PowerPoint Presentation</vt:lpstr>
      <vt:lpstr>PowerPoint Presentation</vt:lpstr>
      <vt:lpstr>PowerPoint Presentation</vt:lpstr>
      <vt:lpstr>PowerPoint Presentation</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dc:title>
  <dc:creator>Reed Elsevier</dc:creator>
  <cp:lastModifiedBy>Reed Elsevier</cp:lastModifiedBy>
  <cp:revision>12</cp:revision>
  <dcterms:created xsi:type="dcterms:W3CDTF">2016-04-01T05:53:55Z</dcterms:created>
  <dcterms:modified xsi:type="dcterms:W3CDTF">2016-05-12T06:26:04Z</dcterms:modified>
</cp:coreProperties>
</file>